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69" r:id="rId2"/>
    <p:sldId id="259" r:id="rId3"/>
    <p:sldId id="260" r:id="rId4"/>
    <p:sldId id="261" r:id="rId5"/>
    <p:sldId id="265" r:id="rId6"/>
    <p:sldId id="273" r:id="rId7"/>
    <p:sldId id="272" r:id="rId8"/>
    <p:sldId id="266" r:id="rId9"/>
    <p:sldId id="267" r:id="rId10"/>
    <p:sldId id="268" r:id="rId11"/>
    <p:sldId id="274" r:id="rId12"/>
    <p:sldId id="27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2A9B5-A67F-467D-A78D-D98AD060EC62}" type="datetimeFigureOut">
              <a:rPr lang="zh-TW" altLang="en-US" smtClean="0"/>
              <a:t>2018/10/10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CF15-251B-41FD-B6AA-E3F4088325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12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03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00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99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16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67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49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46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63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 implement the following image processing feature in the project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468574"/>
            <a:ext cx="10515599" cy="5389426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1</a:t>
            </a:r>
            <a:r>
              <a:rPr lang="en-US" altLang="zh-TW" sz="2400" dirty="0" smtClean="0"/>
              <a:t>. SIFT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 smtClean="0"/>
              <a:t>2. Background </a:t>
            </a:r>
            <a:r>
              <a:rPr lang="en-US" altLang="zh-TW" sz="2400" dirty="0" smtClean="0"/>
              <a:t>Subtraction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3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chemeClr val="tx1"/>
                </a:solidFill>
              </a:rPr>
              <a:t>Optical </a:t>
            </a:r>
            <a:r>
              <a:rPr lang="en-US" altLang="zh-TW" sz="2400" dirty="0">
                <a:solidFill>
                  <a:schemeClr val="tx1"/>
                </a:solidFill>
              </a:rPr>
              <a:t>Flow tracking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3</a:t>
            </a:r>
            <a:r>
              <a:rPr lang="en-US" altLang="zh-TW" sz="2000" dirty="0" smtClean="0"/>
              <a:t>.1 Preprocessing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3</a:t>
            </a:r>
            <a:r>
              <a:rPr lang="en-US" altLang="zh-TW" sz="2000" dirty="0" smtClean="0"/>
              <a:t>.2 Tracking whole video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400" dirty="0" smtClean="0"/>
              <a:t>4</a:t>
            </a:r>
            <a:r>
              <a:rPr lang="en-US" altLang="zh-TW" sz="2400" dirty="0" smtClean="0"/>
              <a:t>. Face </a:t>
            </a:r>
            <a:r>
              <a:rPr lang="en-US" altLang="zh-TW" sz="2400" dirty="0" smtClean="0"/>
              <a:t>Recognition &amp; Detection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</a:t>
            </a:r>
            <a:r>
              <a:rPr lang="en-US" altLang="zh-TW" sz="2000" dirty="0" smtClean="0"/>
              <a:t>.1 </a:t>
            </a:r>
            <a:r>
              <a:rPr lang="en-US" altLang="zh-TW" sz="2000" dirty="0" smtClean="0"/>
              <a:t>Face Recognition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</a:t>
            </a:r>
            <a:r>
              <a:rPr lang="en-US" altLang="zh-TW" sz="2000" dirty="0" smtClean="0"/>
              <a:t>.2 </a:t>
            </a:r>
            <a:r>
              <a:rPr lang="en-US" altLang="zh-TW" sz="2000" dirty="0" smtClean="0"/>
              <a:t>Face Detection 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</a:t>
            </a:r>
            <a:r>
              <a:rPr lang="en-US" altLang="zh-TW" sz="2000" dirty="0" smtClean="0"/>
              <a:t>.3 </a:t>
            </a:r>
            <a:r>
              <a:rPr lang="en-US" altLang="zh-TW" sz="2000" dirty="0" smtClean="0"/>
              <a:t>Face Detection + </a:t>
            </a:r>
            <a:r>
              <a:rPr lang="en-US" altLang="zh-TW" sz="2000" dirty="0" smtClean="0"/>
              <a:t>Recognition</a:t>
            </a: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86"/>
          <p:cNvSpPr txBox="1">
            <a:spLocks/>
          </p:cNvSpPr>
          <p:nvPr/>
        </p:nvSpPr>
        <p:spPr>
          <a:xfrm>
            <a:off x="838200" y="18002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/>
              <a:t>Given three face images (0.jpg ~ 2.jpg), use </a:t>
            </a:r>
            <a:r>
              <a:rPr lang="en-US" altLang="zh-TW" dirty="0" err="1" smtClean="0"/>
              <a:t>eigenface</a:t>
            </a:r>
            <a:r>
              <a:rPr lang="en-US" altLang="zh-TW" dirty="0" smtClean="0"/>
              <a:t> to </a:t>
            </a:r>
            <a:r>
              <a:rPr lang="en-US" altLang="zh-TW" dirty="0"/>
              <a:t>recognize the faces 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1) </a:t>
            </a:r>
            <a:r>
              <a:rPr lang="en-US" altLang="zh-TW" dirty="0" smtClean="0"/>
              <a:t>Show </a:t>
            </a:r>
            <a:r>
              <a:rPr lang="en-US" altLang="zh-TW" dirty="0"/>
              <a:t>the result of the mean </a:t>
            </a:r>
            <a:r>
              <a:rPr lang="en-US" altLang="zh-TW" dirty="0" smtClean="0"/>
              <a:t>face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2</a:t>
            </a:r>
            <a:r>
              <a:rPr lang="en-US" altLang="zh-TW" dirty="0" smtClean="0"/>
              <a:t>) Given </a:t>
            </a:r>
            <a:r>
              <a:rPr lang="en-US" altLang="zh-TW" dirty="0" smtClean="0"/>
              <a:t>a test image (test.jpg), show the name of the person on 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console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 window  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/>
              <a:t>Hint: </a:t>
            </a:r>
            <a:r>
              <a:rPr lang="en-US" altLang="zh-TW" sz="2400" dirty="0" smtClean="0">
                <a:sym typeface="Arial"/>
              </a:rPr>
              <a:t>class </a:t>
            </a:r>
            <a:r>
              <a:rPr lang="en-US" altLang="zh-TW" sz="2400" dirty="0" err="1" smtClean="0"/>
              <a:t>FaceRecognizer</a:t>
            </a:r>
            <a:endParaRPr lang="en-US" altLang="zh-TW" sz="2400" dirty="0" smtClean="0"/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Output </a:t>
            </a:r>
            <a:r>
              <a:rPr lang="en-US" altLang="zh-TW" sz="2400" dirty="0"/>
              <a:t>format:</a:t>
            </a:r>
            <a:endParaRPr lang="en-US" sz="2400" dirty="0" smtClean="0"/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Recognition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09" y="471031"/>
            <a:ext cx="809989" cy="9719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1" y="471031"/>
            <a:ext cx="810000" cy="972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00" y="471031"/>
            <a:ext cx="810000" cy="97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21550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0.jpg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892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252498" y="38478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29144" y="1517848"/>
            <a:ext cx="120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Harry Potter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388550" y="1514941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989901" y="1504053"/>
            <a:ext cx="141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Ron </a:t>
            </a:r>
            <a:r>
              <a:rPr lang="en-US" altLang="zh-TW" dirty="0" smtClean="0">
                <a:solidFill>
                  <a:srgbClr val="FF0000"/>
                </a:solidFill>
              </a:rPr>
              <a:t>Weasley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11" y="4885910"/>
            <a:ext cx="1540896" cy="1768454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686492" y="4642407"/>
            <a:ext cx="84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test.jpg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4" y="4962786"/>
            <a:ext cx="1301958" cy="156234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898080" y="64284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training data:</a:t>
            </a:r>
            <a:br>
              <a:rPr lang="en-US" altLang="zh-TW" sz="1800" dirty="0" smtClean="0">
                <a:solidFill>
                  <a:srgbClr val="FF0000"/>
                </a:solidFill>
              </a:rPr>
            </a:br>
            <a:r>
              <a:rPr lang="en-US" altLang="zh-TW" sz="1800" dirty="0" smtClean="0">
                <a:solidFill>
                  <a:srgbClr val="FF0000"/>
                </a:solidFill>
              </a:rPr>
              <a:t> 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98889" y="4593715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test data:</a:t>
            </a:r>
          </a:p>
          <a:p>
            <a:r>
              <a:rPr lang="en-US" altLang="zh-TW" sz="1800" dirty="0" smtClean="0">
                <a:solidFill>
                  <a:srgbClr val="FF0000"/>
                </a:solidFill>
              </a:rPr>
              <a:t>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7043" b="84291"/>
          <a:stretch/>
        </p:blipFill>
        <p:spPr>
          <a:xfrm>
            <a:off x="8087378" y="5286319"/>
            <a:ext cx="3819207" cy="967637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321747" y="6484888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5.2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Detection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Given a image (face.jpg),  detect the faces on the image</a:t>
            </a:r>
            <a:r>
              <a:rPr lang="zh-TW" altLang="en-US" dirty="0" smtClean="0"/>
              <a:t> </a:t>
            </a:r>
            <a:r>
              <a:rPr lang="en-US" altLang="zh-TW" dirty="0"/>
              <a:t>by using </a:t>
            </a:r>
            <a:r>
              <a:rPr lang="en-US" altLang="zh-TW" dirty="0" smtClean="0">
                <a:solidFill>
                  <a:schemeClr val="tx1"/>
                </a:solidFill>
              </a:rPr>
              <a:t>Adaboost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1) </a:t>
            </a:r>
            <a:r>
              <a:rPr lang="en-US" altLang="zh-TW" dirty="0" smtClean="0">
                <a:solidFill>
                  <a:schemeClr val="tx1"/>
                </a:solidFill>
              </a:rPr>
              <a:t>Output </a:t>
            </a:r>
            <a:r>
              <a:rPr lang="en-US" altLang="zh-TW" dirty="0">
                <a:solidFill>
                  <a:schemeClr val="tx1"/>
                </a:solidFill>
              </a:rPr>
              <a:t>the number of faces detected on the console window 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2) </a:t>
            </a:r>
            <a:r>
              <a:rPr lang="en-US" altLang="zh-TW" dirty="0" smtClean="0">
                <a:solidFill>
                  <a:schemeClr val="tx1"/>
                </a:solidFill>
              </a:rPr>
              <a:t>Draw </a:t>
            </a:r>
            <a:r>
              <a:rPr lang="en-US" altLang="zh-TW" dirty="0">
                <a:solidFill>
                  <a:schemeClr val="tx1"/>
                </a:solidFill>
              </a:rPr>
              <a:t>a rectangle on each face, and show the </a:t>
            </a:r>
            <a:r>
              <a:rPr lang="en-US" altLang="zh-TW" dirty="0" smtClean="0">
                <a:solidFill>
                  <a:schemeClr val="tx1"/>
                </a:solidFill>
              </a:rPr>
              <a:t>result</a:t>
            </a: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Hint: </a:t>
            </a:r>
            <a:r>
              <a:rPr lang="en-US" sz="2400" dirty="0" smtClean="0">
                <a:solidFill>
                  <a:schemeClr val="tx1"/>
                </a:solidFill>
              </a:rPr>
              <a:t>class </a:t>
            </a:r>
            <a:r>
              <a:rPr lang="en-US" sz="2400" dirty="0" err="1" smtClean="0">
                <a:solidFill>
                  <a:schemeClr val="tx1"/>
                </a:solidFill>
              </a:rPr>
              <a:t>CascadeClassifier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sz="2400" dirty="0" smtClean="0"/>
              <a:t>Output format: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95" y="3965401"/>
            <a:ext cx="3453705" cy="28449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03" y="4649280"/>
            <a:ext cx="4359633" cy="13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5.3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Face Detection +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Recognition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Use the result of detected faces in 5.2, and recognize them.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1) </a:t>
            </a:r>
            <a:r>
              <a:rPr lang="en-US" dirty="0" smtClean="0"/>
              <a:t>Show </a:t>
            </a:r>
            <a:r>
              <a:rPr lang="en-US" dirty="0" smtClean="0"/>
              <a:t>the name of each person.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 </a:t>
            </a:r>
            <a:r>
              <a:rPr lang="en-US" altLang="zh-TW" sz="2400" dirty="0" smtClean="0"/>
              <a:t>Output </a:t>
            </a:r>
            <a:r>
              <a:rPr lang="en-US" altLang="zh-TW" sz="2400" dirty="0"/>
              <a:t>format</a:t>
            </a:r>
            <a:r>
              <a:rPr lang="en-US" altLang="zh-TW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/>
          <a:stretch/>
        </p:blipFill>
        <p:spPr>
          <a:xfrm>
            <a:off x="3599879" y="3357153"/>
            <a:ext cx="4092749" cy="3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9" name="Shape 116"/>
          <p:cNvSpPr txBox="1"/>
          <p:nvPr/>
        </p:nvSpPr>
        <p:spPr>
          <a:xfrm>
            <a:off x="838200" y="1669950"/>
            <a:ext cx="11092543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8" indent="-457200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Folder 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atabase”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includes image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plane1.jpg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plane2.jpg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0.jpg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zh-TW" sz="2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test.jpg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face.jpg 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video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bgSub_video.mp4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tracking_video.mp4 </a:t>
            </a:r>
            <a:r>
              <a:rPr lang="en-US" altLang="zh-TW" sz="2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xml file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haarcascade_frontalface_alt.xml</a:t>
            </a:r>
            <a:r>
              <a:rPr lang="en-US" altLang="zh-TW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zh-TW" sz="2800" dirty="0" smtClean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lang="en-US" altLang="zh-TW" sz="2800" dirty="0" smtClean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03177" y="642066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Folder “database”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3623092"/>
            <a:ext cx="5452973" cy="2700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.Display</a:t>
            </a: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ormat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38200" y="1669950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use Visual Studio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MFC to create a window like this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>
          <a:xfrm>
            <a:off x="2976833" y="2562044"/>
            <a:ext cx="6238331" cy="3976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200" y="373076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2.</a:t>
            </a:r>
            <a:r>
              <a:rPr lang="zh-TW" altLang="en-US" dirty="0" smtClean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+mj-lt"/>
              </a:rPr>
              <a:t>SIFT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838200" y="1476004"/>
            <a:ext cx="11011421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points on the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two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images (plane1.jpg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plane2.jpg)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  <a:tabLst>
                <a:tab pos="720725" algn="l"/>
              </a:tabLst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Draw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every feature point on the two images and show the result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  <a:tabLst>
                <a:tab pos="10731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Output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number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of feature points of each image on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the console window </a:t>
            </a:r>
            <a:endParaRPr lang="en-US" dirty="0" smtClean="0">
              <a:latin typeface="+mj-lt"/>
              <a:ea typeface="Arial"/>
              <a:cs typeface="Arial"/>
              <a:sym typeface="Arial"/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-US" altLang="zh-TW" sz="2400" dirty="0" err="1" smtClean="0">
                <a:latin typeface="Arial"/>
                <a:ea typeface="Arial"/>
                <a:cs typeface="Arial"/>
                <a:sym typeface="Arial"/>
              </a:rPr>
              <a:t>SiftFeatureDetector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2400" dirty="0" err="1" smtClean="0">
                <a:latin typeface="+mj-lt"/>
              </a:rPr>
              <a:t>drawKeypoints</a:t>
            </a:r>
            <a:endParaRPr lang="en-US" altLang="zh-TW" sz="2400" dirty="0">
              <a:latin typeface="+mj-lt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50000"/>
              </a:lnSpc>
              <a:spcBef>
                <a:spcPts val="0"/>
              </a:spcBef>
            </a:pPr>
            <a:endParaRPr lang="en-US" sz="2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5325" y="4562725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83"/>
          <a:stretch/>
        </p:blipFill>
        <p:spPr>
          <a:xfrm>
            <a:off x="1804308" y="4672931"/>
            <a:ext cx="3110592" cy="20958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2"/>
          <a:stretch/>
        </p:blipFill>
        <p:spPr>
          <a:xfrm>
            <a:off x="5213472" y="4672931"/>
            <a:ext cx="3098555" cy="20721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1" y="5214860"/>
            <a:ext cx="3345851" cy="722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讀取影片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bgSub_video.mp4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並提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取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出該影片的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foreground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兩個視窗分別播放原影片以及提取出 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foreground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的影片 </a:t>
            </a:r>
            <a:endParaRPr lang="en-US" altLang="zh-TW" sz="2000" dirty="0">
              <a:ea typeface="Arial"/>
              <a:cs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Background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Subtraction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8198" y="3894799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675" y="4079465"/>
            <a:ext cx="8709329" cy="252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. </a:t>
            </a: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Optical </a:t>
            </a:r>
            <a:r>
              <a:rPr lang="en-US" altLang="zh-TW" dirty="0">
                <a:latin typeface="+mj-lt"/>
                <a:ea typeface="Arial"/>
                <a:cs typeface="Arial"/>
                <a:sym typeface="Arial"/>
              </a:rPr>
              <a:t>Flow tracking</a:t>
            </a:r>
            <a:endParaRPr lang="en-US" dirty="0">
              <a:latin typeface="+mj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4.1 Preprocessing 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4.2 Tracking whole video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23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0892824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4.1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Preprocessing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58"/>
          <p:cNvSpPr txBox="1">
            <a:spLocks noGrp="1"/>
          </p:cNvSpPr>
          <p:nvPr>
            <p:ph type="body" idx="1"/>
          </p:nvPr>
        </p:nvSpPr>
        <p:spPr>
          <a:xfrm>
            <a:off x="838198" y="1524846"/>
            <a:ext cx="11353801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讀取影片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tracking_video.mp4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並自行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決定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個追蹤點的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initial position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window size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個追蹤點的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initial position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和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window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存在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hw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_1.txt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並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在第一個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frame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上顯示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出來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9343" y="350660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42" y="4722727"/>
            <a:ext cx="876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弧 3"/>
          <p:cNvSpPr/>
          <p:nvPr/>
        </p:nvSpPr>
        <p:spPr>
          <a:xfrm rot="5400000">
            <a:off x="5075136" y="4271986"/>
            <a:ext cx="199248" cy="7022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0799" y="4161438"/>
            <a:ext cx="12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window size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451" r="65863" b="20049"/>
          <a:stretch/>
        </p:blipFill>
        <p:spPr>
          <a:xfrm>
            <a:off x="5821796" y="4261449"/>
            <a:ext cx="1828625" cy="19220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95851" y="3590368"/>
            <a:ext cx="15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hw3_1.txt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64" y="4063931"/>
            <a:ext cx="3363764" cy="233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184764" y="4070595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184764" y="4070594"/>
            <a:ext cx="8384" cy="66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784258" y="36370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00853" y="44024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9431" y="38196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58" y="3919888"/>
            <a:ext cx="4071181" cy="24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事先追蹤完整個影片的追蹤點，並將全部的點存在一個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hw3_2.txt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，然後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讀取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(hw3_2.txt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檔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zh-TW" altLang="en-US" dirty="0">
                <a:latin typeface="Arial"/>
                <a:ea typeface="Arial"/>
                <a:cs typeface="Arial"/>
                <a:sym typeface="Arial"/>
              </a:rPr>
              <a:t>，並將那些點畫在原影片上，並連成一個軌跡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圖</a:t>
            </a:r>
            <a:endParaRPr lang="en-US" altLang="zh-TW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2483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4.2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Tracking whole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video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320984" y="3414103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37939" y="3386614"/>
            <a:ext cx="12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hw3_2.txt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r="5180" b="13141"/>
          <a:stretch/>
        </p:blipFill>
        <p:spPr>
          <a:xfrm>
            <a:off x="825001" y="3950897"/>
            <a:ext cx="5124862" cy="2295043"/>
          </a:xfrm>
          <a:prstGeom prst="rect">
            <a:avLst/>
          </a:prstGeom>
        </p:spPr>
      </p:pic>
      <p:pic>
        <p:nvPicPr>
          <p:cNvPr id="11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1858" y="3576433"/>
            <a:ext cx="4362352" cy="264410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7939" y="6322141"/>
            <a:ext cx="92551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solidFill>
                  <a:srgbClr val="FF0000"/>
                </a:solidFill>
              </a:rPr>
              <a:t>※</a:t>
            </a:r>
            <a:r>
              <a:rPr lang="zh-TW" altLang="en-US" sz="1700" dirty="0" smtClean="0">
                <a:solidFill>
                  <a:srgbClr val="FF0000"/>
                </a:solidFill>
              </a:rPr>
              <a:t>追蹤</a:t>
            </a:r>
            <a:r>
              <a:rPr lang="zh-TW" altLang="en-US" sz="1700" dirty="0">
                <a:solidFill>
                  <a:srgbClr val="FF0000"/>
                </a:solidFill>
              </a:rPr>
              <a:t>過程中可能會追蹤失敗，需要重新</a:t>
            </a:r>
            <a:r>
              <a:rPr lang="zh-TW" altLang="en-US" sz="1700" dirty="0" smtClean="0">
                <a:solidFill>
                  <a:srgbClr val="FF0000"/>
                </a:solidFill>
              </a:rPr>
              <a:t>校正，可在某些</a:t>
            </a:r>
            <a:r>
              <a:rPr lang="en-US" altLang="zh-TW" sz="1700" dirty="0" smtClean="0">
                <a:solidFill>
                  <a:srgbClr val="FF0000"/>
                </a:solidFill>
              </a:rPr>
              <a:t>frame</a:t>
            </a:r>
            <a:r>
              <a:rPr lang="zh-TW" altLang="en-US" sz="1700" dirty="0" smtClean="0">
                <a:solidFill>
                  <a:srgbClr val="FF0000"/>
                </a:solidFill>
              </a:rPr>
              <a:t>手動調整點的位置，再重新追蹤</a:t>
            </a:r>
            <a:endParaRPr lang="zh-TW" altLang="en-US" sz="1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839416" y="18864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5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en-US" altLang="zh-TW" dirty="0" smtClean="0">
                <a:latin typeface="+mj-lt"/>
              </a:rPr>
              <a:t>Face </a:t>
            </a:r>
            <a:r>
              <a:rPr lang="en-US" altLang="zh-TW" dirty="0">
                <a:latin typeface="+mj-lt"/>
              </a:rPr>
              <a:t>Recognition &amp; Detection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</a:t>
            </a:r>
            <a:r>
              <a:rPr lang="en-US" altLang="zh-TW" dirty="0"/>
              <a:t>5.1 Face Recognition </a:t>
            </a:r>
            <a:endParaRPr lang="en-US" altLang="zh-TW" dirty="0" smtClean="0"/>
          </a:p>
          <a:p>
            <a:pPr marL="177800" indent="0">
              <a:lnSpc>
                <a:spcPct val="150000"/>
              </a:lnSpc>
              <a:buNone/>
            </a:pPr>
            <a:r>
              <a:rPr lang="en-US" altLang="zh-TW" sz="2800" dirty="0" smtClean="0"/>
              <a:t>5.2 </a:t>
            </a:r>
            <a:r>
              <a:rPr lang="en-US" altLang="zh-TW" sz="2800" dirty="0"/>
              <a:t>Face Detection </a:t>
            </a:r>
            <a:endParaRPr lang="en-US" altLang="zh-TW" sz="2800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5.3 Face Detection + </a:t>
            </a:r>
            <a:r>
              <a:rPr lang="en-US" altLang="zh-TW" sz="2800" dirty="0" smtClean="0"/>
              <a:t>Recognition </a:t>
            </a:r>
            <a:endParaRPr lang="en-US" altLang="zh-TW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515</Words>
  <Application>Microsoft Office PowerPoint</Application>
  <PresentationFormat>寬螢幕</PresentationFormat>
  <Paragraphs>87</Paragraphs>
  <Slides>12</Slides>
  <Notes>12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新細明體</vt:lpstr>
      <vt:lpstr>Arial</vt:lpstr>
      <vt:lpstr>Calibri</vt:lpstr>
      <vt:lpstr>Office 佈景主題</vt:lpstr>
      <vt:lpstr>I implement the following image processing feature in the project:</vt:lpstr>
      <vt:lpstr>Image Resources</vt:lpstr>
      <vt:lpstr>1.Display Format</vt:lpstr>
      <vt:lpstr>2. SIFT</vt:lpstr>
      <vt:lpstr>3. Background Subtraction </vt:lpstr>
      <vt:lpstr>4. Optical Flow tracking</vt:lpstr>
      <vt:lpstr>4.1 Preprocessing</vt:lpstr>
      <vt:lpstr>4.2 Tracking whole video</vt:lpstr>
      <vt:lpstr>5. Face Recognition &amp; Detection </vt:lpstr>
      <vt:lpstr>5.1 Face Recognition</vt:lpstr>
      <vt:lpstr>5.2 Face Detection</vt:lpstr>
      <vt:lpstr>5.3 Face Detection +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MiracUser</cp:lastModifiedBy>
  <cp:revision>215</cp:revision>
  <dcterms:modified xsi:type="dcterms:W3CDTF">2018-10-10T10:54:52Z</dcterms:modified>
</cp:coreProperties>
</file>